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7" r:id="rId1"/>
  </p:sldMasterIdLst>
  <p:notesMasterIdLst>
    <p:notesMasterId r:id="rId20"/>
  </p:notesMasterIdLst>
  <p:sldIdLst>
    <p:sldId id="256" r:id="rId2"/>
    <p:sldId id="261" r:id="rId3"/>
    <p:sldId id="262" r:id="rId4"/>
    <p:sldId id="257" r:id="rId5"/>
    <p:sldId id="258" r:id="rId6"/>
    <p:sldId id="259" r:id="rId7"/>
    <p:sldId id="274" r:id="rId8"/>
    <p:sldId id="260" r:id="rId9"/>
    <p:sldId id="266" r:id="rId10"/>
    <p:sldId id="267" r:id="rId11"/>
    <p:sldId id="263" r:id="rId12"/>
    <p:sldId id="264" r:id="rId13"/>
    <p:sldId id="265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62" autoAdjust="0"/>
    <p:restoredTop sz="94660"/>
  </p:normalViewPr>
  <p:slideViewPr>
    <p:cSldViewPr snapToGrid="0">
      <p:cViewPr varScale="1">
        <p:scale>
          <a:sx n="61" d="100"/>
          <a:sy n="61" d="100"/>
        </p:scale>
        <p:origin x="67" y="4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32B0B-278E-41B4-AC9E-4587679F3863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0ABA5-541B-4972-AF8C-097DE2181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21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8189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91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661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00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740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51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6262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339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5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55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59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63EFA5E-FA76-400D-B3DC-F0BA90E6D107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547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55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nche.ed.gov/" TargetMode="External"/><Relationship Id="rId2" Type="http://schemas.openxmlformats.org/officeDocument/2006/relationships/hyperlink" Target="http://www.schoolhouseconnection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doe.in.gov/elme/indiana-education-homeless-children-youth-inehcy" TargetMode="External"/><Relationship Id="rId4" Type="http://schemas.openxmlformats.org/officeDocument/2006/relationships/hyperlink" Target="http://www.nn4youth.org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F0792A-0F2B-4A2E-AB38-0A4F18A3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7DB18D-C2F1-4C8C-8808-9C01ECE68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5D935FA-3336-4941-9214-E250A5727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45671" y="644327"/>
            <a:ext cx="9299965" cy="4811366"/>
            <a:chOff x="7639235" y="600024"/>
            <a:chExt cx="3898557" cy="687892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5D9E2ED-FF90-4200-A7EE-6D41D6526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639235" y="600024"/>
              <a:ext cx="3898557" cy="6878929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A4BEB8D-68AD-4314-8A2B-F8DC85A530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0263" y="1062693"/>
              <a:ext cx="3635738" cy="59547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1408" y="1590734"/>
            <a:ext cx="7405874" cy="2520012"/>
          </a:xfrm>
          <a:solidFill>
            <a:schemeClr val="bg2"/>
          </a:solidFill>
        </p:spPr>
        <p:txBody>
          <a:bodyPr anchor="ctr">
            <a:normAutofit/>
          </a:bodyPr>
          <a:lstStyle/>
          <a:p>
            <a:pPr algn="ctr"/>
            <a:r>
              <a:rPr lang="en-US" sz="5100">
                <a:solidFill>
                  <a:schemeClr val="tx2"/>
                </a:solidFill>
              </a:rPr>
              <a:t>McKinney-Vento Homeless Assistance Program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79" y="4427183"/>
            <a:ext cx="7379502" cy="52292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Mike Depew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7F797D1-251E-41FE-9FF8-AD487DEF2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91407" y="1416139"/>
            <a:ext cx="74058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9A0CE28-0E59-4F4D-9855-8A8DCE9A8E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91407" y="4285341"/>
            <a:ext cx="74058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75CC23F7-9F20-4C4B-8608-BD4DE9728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185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Staying in the School of Origin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Each school corporation shall, according to the child’s or youth’s best interest:</a:t>
            </a:r>
          </a:p>
          <a:p>
            <a:pPr lvl="1"/>
            <a:r>
              <a:rPr lang="en-US" sz="2400" dirty="0"/>
              <a:t>Keep the students in the school of origin for the duration of homelessness,  AND until the end of the academic year in which the student becomes permanently housed: or</a:t>
            </a:r>
          </a:p>
          <a:p>
            <a:pPr lvl="1"/>
            <a:r>
              <a:rPr lang="en-US" sz="2400" dirty="0"/>
              <a:t>Enroll the student in a public school where the student is living and eligible to attend.</a:t>
            </a:r>
          </a:p>
        </p:txBody>
      </p:sp>
    </p:spTree>
    <p:extLst>
      <p:ext uri="{BB962C8B-B14F-4D97-AF65-F5344CB8AC3E}">
        <p14:creationId xmlns:p14="http://schemas.microsoft.com/office/powerpoint/2010/main" val="509007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Immediate Enrollment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McKinney-Vento students are entitled to immediate enrollment in the public school where they reside,  even if:</a:t>
            </a:r>
          </a:p>
          <a:p>
            <a:pPr lvl="1"/>
            <a:r>
              <a:rPr lang="en-US" dirty="0"/>
              <a:t>Students do not have required documents, such as school records, records of immunizations and other required health records, proof of residency, guardianship, or other documents; or</a:t>
            </a:r>
          </a:p>
          <a:p>
            <a:pPr lvl="1"/>
            <a:r>
              <a:rPr lang="en-US" dirty="0"/>
              <a:t>Students have missed application enrollment deadlines during any period of homelessness.</a:t>
            </a:r>
          </a:p>
          <a:p>
            <a:pPr lvl="1"/>
            <a:r>
              <a:rPr lang="en-US" dirty="0"/>
              <a:t>“Enrollment” includes </a:t>
            </a:r>
            <a:r>
              <a:rPr lang="en-US" i="1" dirty="0"/>
              <a:t>attending classes and participating fully </a:t>
            </a:r>
            <a:r>
              <a:rPr lang="en-US" dirty="0"/>
              <a:t>in school activities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10287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Immediate Enrollment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liaison </a:t>
            </a:r>
            <a:r>
              <a:rPr lang="en-US" u="sng" dirty="0"/>
              <a:t>will assist</a:t>
            </a:r>
            <a:r>
              <a:rPr lang="en-US" dirty="0"/>
              <a:t> in obtaining immunization and other health records or screenings, and immunizations if needed; the student must be enrolled provisionally.</a:t>
            </a:r>
          </a:p>
          <a:p>
            <a:r>
              <a:rPr lang="en-US" dirty="0"/>
              <a:t>Enrolling schools </a:t>
            </a:r>
            <a:r>
              <a:rPr lang="en-US" u="sng" dirty="0"/>
              <a:t>must obtain school records</a:t>
            </a:r>
            <a:r>
              <a:rPr lang="en-US" dirty="0"/>
              <a:t> from previous school; the student must be enrolled while records are obtained.</a:t>
            </a:r>
          </a:p>
          <a:p>
            <a:r>
              <a:rPr lang="en-US" dirty="0"/>
              <a:t>Immediate enrollment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applies even without parent or guardian.</a:t>
            </a:r>
            <a:r>
              <a:rPr lang="en-US" dirty="0">
                <a:solidFill>
                  <a:schemeClr val="bg1"/>
                </a:solidFill>
              </a:rPr>
              <a:t>	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Unaccompanied youth typically can enroll themselves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741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Transportation to the School of Origin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Upon request school corporations must provide transportation to and from the school of origin (including preschool), until the end of the year when the student obtains permanent housing.</a:t>
            </a:r>
          </a:p>
          <a:p>
            <a:r>
              <a:rPr lang="en-US" dirty="0"/>
              <a:t>All request for busing, even across district or attendance area lines must be authorized by the EACS Homeless Liaison or the Director of Student Services.</a:t>
            </a:r>
          </a:p>
        </p:txBody>
      </p:sp>
    </p:spTree>
    <p:extLst>
      <p:ext uri="{BB962C8B-B14F-4D97-AF65-F5344CB8AC3E}">
        <p14:creationId xmlns:p14="http://schemas.microsoft.com/office/powerpoint/2010/main" val="2478830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Services: Full 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Must implement procedures to identify and removed barriers to McKinney-Vento students receiving appropriate credit for full or partial coursework completed at a prior school.</a:t>
            </a:r>
          </a:p>
          <a:p>
            <a:r>
              <a:rPr lang="en-US" dirty="0"/>
              <a:t>Remove barriers to academic and extracurricular activities, including summer school, career and technical education, advance placement, online learning, and charter school programs.</a:t>
            </a:r>
          </a:p>
          <a:p>
            <a:pPr lvl="1"/>
            <a:r>
              <a:rPr lang="en-US" dirty="0"/>
              <a:t>School corporations should anticipate and accommodate the needs of McKinney-Vento students to enter these programs and consider giving them priority on waiting lists.</a:t>
            </a:r>
          </a:p>
          <a:p>
            <a:pPr lvl="1"/>
            <a:r>
              <a:rPr lang="en-US" dirty="0"/>
              <a:t>School corporations should develop policies to expedite full participation in extracurricular activities and work with athletic associations to adjust policies to facilitate participation.</a:t>
            </a:r>
          </a:p>
          <a:p>
            <a:r>
              <a:rPr lang="en-US" sz="2200" dirty="0"/>
              <a:t>Provide students with needed supplies, clothing, etc..</a:t>
            </a:r>
          </a:p>
        </p:txBody>
      </p:sp>
    </p:spTree>
    <p:extLst>
      <p:ext uri="{BB962C8B-B14F-4D97-AF65-F5344CB8AC3E}">
        <p14:creationId xmlns:p14="http://schemas.microsoft.com/office/powerpoint/2010/main" val="3950376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Aid for College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Unaccompanied youth are qualified as independent students for the FAFSA (apply without parental information) and must assist the youth in obtaining verification of that status.</a:t>
            </a:r>
          </a:p>
          <a:p>
            <a:pPr lvl="1"/>
            <a:r>
              <a:rPr lang="en-US" dirty="0"/>
              <a:t>Unaccompanied youth need verification from liaison, shelter provider or financial aid administrator.</a:t>
            </a:r>
          </a:p>
        </p:txBody>
      </p:sp>
    </p:spTree>
    <p:extLst>
      <p:ext uri="{BB962C8B-B14F-4D97-AF65-F5344CB8AC3E}">
        <p14:creationId xmlns:p14="http://schemas.microsoft.com/office/powerpoint/2010/main" val="708395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School staff has a legal responsibility to notify the liaison as soon as they become aware of a student who may be eligible under McKinney-Vento</a:t>
            </a:r>
          </a:p>
          <a:p>
            <a:r>
              <a:rPr lang="en-US" dirty="0"/>
              <a:t>School staff are generally not expected to determine eligibility. </a:t>
            </a:r>
          </a:p>
          <a:p>
            <a:r>
              <a:rPr lang="en-US" dirty="0"/>
              <a:t>The obligation is to refer to the homeless liaison who will follow-up and </a:t>
            </a:r>
            <a:r>
              <a:rPr lang="en-US"/>
              <a:t>determine eligibility.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917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School House Connection: </a:t>
            </a:r>
            <a:r>
              <a:rPr lang="en-US" dirty="0">
                <a:hlinkClick r:id="rId2"/>
              </a:rPr>
              <a:t>http://www.schoolhouseconnection.org/</a:t>
            </a:r>
            <a:endParaRPr lang="en-US" dirty="0"/>
          </a:p>
          <a:p>
            <a:r>
              <a:rPr lang="en-US" dirty="0"/>
              <a:t>National Center on Homeless Education: </a:t>
            </a:r>
            <a:r>
              <a:rPr lang="en-US" dirty="0">
                <a:hlinkClick r:id="rId3"/>
              </a:rPr>
              <a:t>https://nche.ed.gov/</a:t>
            </a:r>
            <a:endParaRPr lang="en-US" dirty="0"/>
          </a:p>
          <a:p>
            <a:r>
              <a:rPr lang="en-US" dirty="0"/>
              <a:t>National Network for Youth: </a:t>
            </a:r>
            <a:r>
              <a:rPr lang="en-US" dirty="0">
                <a:hlinkClick r:id="rId4"/>
              </a:rPr>
              <a:t>http://www.nn4youth.org</a:t>
            </a:r>
            <a:endParaRPr lang="en-US" dirty="0"/>
          </a:p>
          <a:p>
            <a:r>
              <a:rPr lang="en-US" dirty="0"/>
              <a:t>Indiana Department of Education: </a:t>
            </a:r>
            <a:r>
              <a:rPr lang="en-US" dirty="0">
                <a:hlinkClick r:id="rId5"/>
              </a:rPr>
              <a:t>https://www.doe.in.gov/elme/indiana-education-homeless-children-youth-inehcy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531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63A0C-6754-4F7D-902E-EC6561ACC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MIKE DEPEW</a:t>
            </a:r>
            <a:br>
              <a:rPr lang="en-US" dirty="0"/>
            </a:br>
            <a:r>
              <a:rPr lang="en-US" dirty="0"/>
              <a:t>Homeless Student Liaison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10472D-A86F-4841-927E-B913C1A703E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/>
          </a:p>
          <a:p>
            <a:r>
              <a:rPr lang="en-US" sz="8000" dirty="0"/>
              <a:t>Phone: 260-446-0100 Ext 3143   Email: mdepew@eacs.k12.in.us</a:t>
            </a:r>
          </a:p>
        </p:txBody>
      </p:sp>
    </p:spTree>
    <p:extLst>
      <p:ext uri="{BB962C8B-B14F-4D97-AF65-F5344CB8AC3E}">
        <p14:creationId xmlns:p14="http://schemas.microsoft.com/office/powerpoint/2010/main" val="323633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Homeless Assistance Act</a:t>
            </a:r>
          </a:p>
          <a:p>
            <a:r>
              <a:rPr lang="en-US" dirty="0"/>
              <a:t>Defining homelessness</a:t>
            </a:r>
          </a:p>
          <a:p>
            <a:r>
              <a:rPr lang="en-US" dirty="0"/>
              <a:t>Causes of homelessness</a:t>
            </a:r>
          </a:p>
          <a:p>
            <a:r>
              <a:rPr lang="en-US" dirty="0"/>
              <a:t>Unaccompanied youth</a:t>
            </a:r>
          </a:p>
          <a:p>
            <a:r>
              <a:rPr lang="en-US" dirty="0"/>
              <a:t>School of origin</a:t>
            </a:r>
          </a:p>
          <a:p>
            <a:r>
              <a:rPr lang="en-US" dirty="0"/>
              <a:t>Best interest</a:t>
            </a:r>
          </a:p>
          <a:p>
            <a:r>
              <a:rPr lang="en-US" dirty="0"/>
              <a:t>Enrollment</a:t>
            </a:r>
          </a:p>
          <a:p>
            <a:r>
              <a:rPr lang="en-US" dirty="0"/>
              <a:t>Transportation</a:t>
            </a:r>
          </a:p>
          <a:p>
            <a:r>
              <a:rPr lang="en-US" dirty="0"/>
              <a:t>Services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183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McKinney-Vento Homeless Assistance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/>
              <a:t>This law gives homeless children and youth the right to:</a:t>
            </a:r>
            <a:r>
              <a:rPr lang="en-US" dirty="0"/>
              <a:t>	</a:t>
            </a:r>
          </a:p>
          <a:p>
            <a:pPr lvl="1"/>
            <a:r>
              <a:rPr lang="en-US" sz="2400" dirty="0"/>
              <a:t>Remain in the same school even if they move</a:t>
            </a:r>
          </a:p>
          <a:p>
            <a:pPr lvl="1"/>
            <a:r>
              <a:rPr lang="en-US" sz="2400" dirty="0"/>
              <a:t>Enroll immediately in a new school without typically required records, such as proof of residency, immunizations, school records, or other papers</a:t>
            </a:r>
          </a:p>
          <a:p>
            <a:pPr lvl="1"/>
            <a:r>
              <a:rPr lang="en-US" sz="2400" dirty="0"/>
              <a:t>Receive transportation to school</a:t>
            </a:r>
          </a:p>
          <a:p>
            <a:pPr lvl="1"/>
            <a:r>
              <a:rPr lang="en-US" sz="2400" dirty="0"/>
              <a:t>Receive school services for which they qualify</a:t>
            </a:r>
          </a:p>
          <a:p>
            <a:pPr lvl="1"/>
            <a:r>
              <a:rPr lang="en-US" sz="2400" dirty="0"/>
              <a:t>A dispute/appeal process</a:t>
            </a:r>
          </a:p>
        </p:txBody>
      </p:sp>
    </p:spTree>
    <p:extLst>
      <p:ext uri="{BB962C8B-B14F-4D97-AF65-F5344CB8AC3E}">
        <p14:creationId xmlns:p14="http://schemas.microsoft.com/office/powerpoint/2010/main" val="3819638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McKinney-Vento: Defining Homelessness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Who is homeless?</a:t>
            </a:r>
          </a:p>
          <a:p>
            <a:pPr marL="0" indent="0">
              <a:buNone/>
            </a:pPr>
            <a:r>
              <a:rPr lang="en-US" dirty="0"/>
              <a:t>Students lacking a fixed, regular </a:t>
            </a:r>
            <a:r>
              <a:rPr lang="en-US" i="1" dirty="0"/>
              <a:t>adequate </a:t>
            </a:r>
            <a:r>
              <a:rPr lang="en-US" dirty="0"/>
              <a:t>nighttime residence:</a:t>
            </a:r>
          </a:p>
          <a:p>
            <a:r>
              <a:rPr lang="en-US" dirty="0"/>
              <a:t>Sharing the housing of others due to loss of housing, economic hardship, or other reason out of necessity (“doubled-up”)</a:t>
            </a:r>
          </a:p>
          <a:p>
            <a:r>
              <a:rPr lang="en-US" dirty="0"/>
              <a:t>Living in hotels, motels, trailers or campgrounds due to the lack of an alternative</a:t>
            </a:r>
          </a:p>
          <a:p>
            <a:r>
              <a:rPr lang="en-US" dirty="0"/>
              <a:t>Living in emergency or transitional shelters</a:t>
            </a:r>
          </a:p>
          <a:p>
            <a:r>
              <a:rPr lang="en-US" dirty="0"/>
              <a:t>Abandoned (unaccompanied)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08980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McKinney-Vento: Defining Homelessness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Who is homeless? (continued):</a:t>
            </a:r>
          </a:p>
          <a:p>
            <a:r>
              <a:rPr lang="en-US" dirty="0"/>
              <a:t>Includes migrant students experiencing conditions previously listed</a:t>
            </a:r>
          </a:p>
          <a:p>
            <a:r>
              <a:rPr lang="en-US" dirty="0"/>
              <a:t>Does NOT include students in/awaiting foster care</a:t>
            </a:r>
          </a:p>
          <a:p>
            <a:r>
              <a:rPr lang="en-US" dirty="0"/>
              <a:t>The duration of homelessness does not have a set limit-families can live in the same unstable situation for an extended period of time and would still qualify for support</a:t>
            </a:r>
          </a:p>
          <a:p>
            <a:r>
              <a:rPr lang="en-US" dirty="0"/>
              <a:t>Once a student is qualified, they remain qualify for the school year</a:t>
            </a:r>
          </a:p>
        </p:txBody>
      </p:sp>
    </p:spTree>
    <p:extLst>
      <p:ext uri="{BB962C8B-B14F-4D97-AF65-F5344CB8AC3E}">
        <p14:creationId xmlns:p14="http://schemas.microsoft.com/office/powerpoint/2010/main" val="300002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McKinney-Vento: Defining Homelessness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Who is considered “doubled-up”?</a:t>
            </a:r>
          </a:p>
          <a:p>
            <a:r>
              <a:rPr lang="en-US" dirty="0"/>
              <a:t>Individuals who are unable to maintain their housing situation and are forced to stay with friends, family members or other persons</a:t>
            </a:r>
          </a:p>
          <a:p>
            <a:pPr lvl="1"/>
            <a:r>
              <a:rPr lang="en-US" dirty="0"/>
              <a:t>Lacking a fixed regular and adequate alternative determines when an individual is doubled-up by necessity vs. by choice</a:t>
            </a:r>
          </a:p>
          <a:p>
            <a:r>
              <a:rPr lang="en-US" dirty="0"/>
              <a:t>The instability of a person’s housing situation is critical in defining homelessness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075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3353C-9ECE-4DC4-826C-918FFE7F3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Homelessness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236C3-EDE0-44B4-A846-A924B2F8E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Lack of affordable housing</a:t>
            </a:r>
          </a:p>
          <a:p>
            <a:r>
              <a:rPr lang="en-US" dirty="0"/>
              <a:t>Poverty</a:t>
            </a:r>
          </a:p>
          <a:p>
            <a:r>
              <a:rPr lang="en-US" dirty="0"/>
              <a:t>Evictions/foreclosure</a:t>
            </a:r>
          </a:p>
          <a:p>
            <a:r>
              <a:rPr lang="en-US" dirty="0"/>
              <a:t>Unemployment/underemployment</a:t>
            </a:r>
          </a:p>
          <a:p>
            <a:r>
              <a:rPr lang="en-US" dirty="0"/>
              <a:t>Health problems</a:t>
            </a:r>
          </a:p>
          <a:p>
            <a:r>
              <a:rPr lang="en-US" dirty="0"/>
              <a:t>COVID</a:t>
            </a:r>
          </a:p>
          <a:p>
            <a:r>
              <a:rPr lang="en-US" dirty="0"/>
              <a:t>Addictions/mental health issues</a:t>
            </a:r>
          </a:p>
          <a:p>
            <a:r>
              <a:rPr lang="en-US" dirty="0"/>
              <a:t>Domestic violence/Abuse or neglect</a:t>
            </a:r>
          </a:p>
          <a:p>
            <a:r>
              <a:rPr lang="en-US" dirty="0"/>
              <a:t>Natura/other disasters</a:t>
            </a:r>
          </a:p>
          <a:p>
            <a:r>
              <a:rPr lang="en-US" dirty="0"/>
              <a:t>Criminal history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419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Unaccompanied Homeless Youth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Definition</a:t>
            </a:r>
            <a:r>
              <a:rPr lang="en-US" dirty="0"/>
              <a:t>: Child or youth </a:t>
            </a:r>
            <a:r>
              <a:rPr lang="en-US" i="1" dirty="0"/>
              <a:t>who meets the McKinney-Vento definition</a:t>
            </a:r>
            <a:r>
              <a:rPr lang="en-US" dirty="0"/>
              <a:t> </a:t>
            </a:r>
            <a:r>
              <a:rPr lang="en-US" b="1" u="sng" dirty="0"/>
              <a:t>and</a:t>
            </a:r>
            <a:r>
              <a:rPr lang="en-US" dirty="0"/>
              <a:t> is not in the physical custody of a parent or guardian.</a:t>
            </a:r>
          </a:p>
          <a:p>
            <a:r>
              <a:rPr lang="en-US" dirty="0"/>
              <a:t>Causes of being unaccompanied</a:t>
            </a:r>
          </a:p>
          <a:p>
            <a:pPr lvl="1"/>
            <a:r>
              <a:rPr lang="en-US" dirty="0"/>
              <a:t>Youth ran away due to abuse and neglect</a:t>
            </a:r>
          </a:p>
          <a:p>
            <a:pPr lvl="1"/>
            <a:r>
              <a:rPr lang="en-US" dirty="0"/>
              <a:t>Parents force youth out of the home due to conflicts</a:t>
            </a:r>
          </a:p>
          <a:p>
            <a:pPr lvl="1"/>
            <a:r>
              <a:rPr lang="en-US" dirty="0"/>
              <a:t>Youth leaves the home due to conflicts</a:t>
            </a:r>
          </a:p>
          <a:p>
            <a:pPr lvl="1"/>
            <a:r>
              <a:rPr lang="en-US" dirty="0"/>
              <a:t>Circumstances of homelessness force families apart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631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of Origin: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school attended when permanently housed or the school last enrolled, including preschool.</a:t>
            </a:r>
          </a:p>
          <a:p>
            <a:r>
              <a:rPr lang="en-US" sz="2800" dirty="0"/>
              <a:t>Includes the designated receiving school at the next grade level for all feeder schools, when students completes the final grade level served by the school of origin.</a:t>
            </a:r>
          </a:p>
        </p:txBody>
      </p:sp>
    </p:spTree>
    <p:extLst>
      <p:ext uri="{BB962C8B-B14F-4D97-AF65-F5344CB8AC3E}">
        <p14:creationId xmlns:p14="http://schemas.microsoft.com/office/powerpoint/2010/main" val="75609898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541</TotalTime>
  <Words>1002</Words>
  <Application>Microsoft Office PowerPoint</Application>
  <PresentationFormat>Widescreen</PresentationFormat>
  <Paragraphs>97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Gill Sans MT</vt:lpstr>
      <vt:lpstr>Wingdings</vt:lpstr>
      <vt:lpstr>Gallery</vt:lpstr>
      <vt:lpstr>McKinney-Vento Homeless Assistance Program</vt:lpstr>
      <vt:lpstr>Agenda</vt:lpstr>
      <vt:lpstr>McKinney-Vento Homeless Assistance Act</vt:lpstr>
      <vt:lpstr>McKinney-Vento: Defining Homelessness</vt:lpstr>
      <vt:lpstr>McKinney-Vento: Defining Homelessness</vt:lpstr>
      <vt:lpstr>McKinney-Vento: Defining Homelessness</vt:lpstr>
      <vt:lpstr>Causes of Homelessness</vt:lpstr>
      <vt:lpstr>Unaccompanied Homeless Youth</vt:lpstr>
      <vt:lpstr>School of Origin: Definition</vt:lpstr>
      <vt:lpstr>Staying in the School of Origin</vt:lpstr>
      <vt:lpstr>Immediate Enrollment</vt:lpstr>
      <vt:lpstr>Immediate Enrollment</vt:lpstr>
      <vt:lpstr>Transportation to the School of Origin</vt:lpstr>
      <vt:lpstr>Support Services: Full participation</vt:lpstr>
      <vt:lpstr>Financial Aid for College</vt:lpstr>
      <vt:lpstr>Follow-up</vt:lpstr>
      <vt:lpstr>Resources</vt:lpstr>
      <vt:lpstr>MIKE DEPEW Homeless Student Liaison</vt:lpstr>
    </vt:vector>
  </TitlesOfParts>
  <Company>East Allen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McKinney-Vento</dc:title>
  <dc:creator>DELETEME</dc:creator>
  <cp:lastModifiedBy>Violet Tracey</cp:lastModifiedBy>
  <cp:revision>34</cp:revision>
  <dcterms:created xsi:type="dcterms:W3CDTF">2020-05-12T14:57:07Z</dcterms:created>
  <dcterms:modified xsi:type="dcterms:W3CDTF">2023-05-02T19:18:21Z</dcterms:modified>
</cp:coreProperties>
</file>